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1"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2" d="100"/>
          <a:sy n="12" d="100"/>
        </p:scale>
        <p:origin x="2116" y="11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7960936"/>
          </a:xfrm>
          <a:prstGeom prst="rect">
            <a:avLst/>
          </a:prstGeom>
          <a:noFill/>
          <a:ln>
            <a:noFill/>
          </a:ln>
        </p:spPr>
        <p:txBody>
          <a:bodyPr spcFirstLastPara="1" wrap="square" lIns="650132" tIns="650132" rIns="650132" bIns="650132" anchor="t" anchorCtr="0">
            <a:spAutoFit/>
          </a:bodyPr>
          <a:lstStyle/>
          <a:p>
            <a:r>
              <a:rPr lang="en" sz="3600" b="1" u="sng" dirty="0"/>
              <a:t>Figure 1</a:t>
            </a:r>
            <a:r>
              <a:rPr lang="en" sz="3600" dirty="0"/>
              <a:t>: Field collections and experimental design. Unbleached and bleached corals were collected from a reef in </a:t>
            </a:r>
            <a:r>
              <a:rPr lang="en" sz="3600" dirty="0">
                <a:solidFill>
                  <a:schemeClr val="dk1"/>
                </a:solidFill>
              </a:rPr>
              <a:t>Mo’orea, French Polynesia immediately following a bleaching event. </a:t>
            </a:r>
            <a:r>
              <a:rPr lang="en" sz="3600" b="1" dirty="0"/>
              <a:t>A)</a:t>
            </a:r>
            <a:r>
              <a:rPr lang="en" sz="3600" dirty="0"/>
              <a:t> Picture of the LTER1 fore reef in Mo’orea, French Polynesia representative of the status of the reef where both bleached and unbleached corals were present. </a:t>
            </a:r>
            <a:r>
              <a:rPr lang="en" sz="3600" b="1" dirty="0"/>
              <a:t>A.I-A.V)</a:t>
            </a:r>
            <a:r>
              <a:rPr lang="en" sz="3600" dirty="0"/>
              <a:t> depict the experimental design and sampling from corl nubbin collection: </a:t>
            </a:r>
            <a:r>
              <a:rPr lang="en" sz="3600" b="1" dirty="0"/>
              <a:t>(A.I) </a:t>
            </a:r>
            <a:r>
              <a:rPr lang="en" sz="3600" dirty="0"/>
              <a:t>7 day pretreatment in flow through aquaria, </a:t>
            </a:r>
            <a:r>
              <a:rPr lang="en" sz="3600" b="1" dirty="0"/>
              <a:t>(A.II)</a:t>
            </a:r>
            <a:r>
              <a:rPr lang="en" sz="3600" dirty="0"/>
              <a:t> DOM exudation, </a:t>
            </a:r>
            <a:r>
              <a:rPr lang="en" sz="3600" b="1" dirty="0"/>
              <a:t>(A.III)</a:t>
            </a:r>
            <a:r>
              <a:rPr lang="en" sz="3600" dirty="0"/>
              <a:t> 36 hour dark bottle incubation and </a:t>
            </a:r>
            <a:r>
              <a:rPr lang="en" sz="3600" b="1" dirty="0"/>
              <a:t>(A.IV)</a:t>
            </a:r>
            <a:r>
              <a:rPr lang="en" sz="3600" dirty="0"/>
              <a:t>, and sampling </a:t>
            </a:r>
            <a:r>
              <a:rPr lang="en" sz="3600" b="1" dirty="0"/>
              <a:t>(A.V)</a:t>
            </a:r>
            <a:r>
              <a:rPr lang="en" sz="3600" dirty="0"/>
              <a:t>. </a:t>
            </a:r>
            <a:r>
              <a:rPr lang="en" sz="3600" b="1" dirty="0"/>
              <a:t>B)</a:t>
            </a:r>
            <a:r>
              <a:rPr lang="en" sz="3600" dirty="0"/>
              <a:t> M</a:t>
            </a:r>
            <a:r>
              <a:rPr lang="en" sz="360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3600" b="1" dirty="0">
                <a:solidFill>
                  <a:schemeClr val="dk1"/>
                </a:solidFill>
              </a:rPr>
              <a:t>(C)</a:t>
            </a:r>
            <a:r>
              <a:rPr lang="en" sz="3600" dirty="0">
                <a:solidFill>
                  <a:schemeClr val="dk1"/>
                </a:solidFill>
              </a:rPr>
              <a:t>. After 7 days in the aquaria the 4 coral treatments had varying degrees of bleaching/paling with Controls having the highest symbiodiniaceae densities.</a:t>
            </a:r>
            <a:endParaRPr sz="36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pic>
        <p:nvPicPr>
          <p:cNvPr id="9" name="Picture 8" descr="Chart, box and whisker chart&#10;&#10;Description automatically generated">
            <a:extLst>
              <a:ext uri="{FF2B5EF4-FFF2-40B4-BE49-F238E27FC236}">
                <a16:creationId xmlns:a16="http://schemas.microsoft.com/office/drawing/2014/main" id="{219F19AA-6ACA-1DFA-5FB2-B8634E2DADF5}"/>
              </a:ext>
            </a:extLst>
          </p:cNvPr>
          <p:cNvPicPr>
            <a:picLocks noChangeAspect="1"/>
          </p:cNvPicPr>
          <p:nvPr/>
        </p:nvPicPr>
        <p:blipFill>
          <a:blip r:embed="rId5"/>
          <a:stretch>
            <a:fillRect/>
          </a:stretch>
        </p:blipFill>
        <p:spPr>
          <a:xfrm>
            <a:off x="11451597" y="10947512"/>
            <a:ext cx="14034182" cy="842051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9B75D98C-65C5-691F-8AE0-1EB235C64E96}"/>
              </a:ext>
            </a:extLst>
          </p:cNvPr>
          <p:cNvPicPr>
            <a:picLocks noChangeAspect="1"/>
          </p:cNvPicPr>
          <p:nvPr/>
        </p:nvPicPr>
        <p:blipFill>
          <a:blip r:embed="rId6"/>
          <a:stretch>
            <a:fillRect/>
          </a:stretch>
        </p:blipFill>
        <p:spPr>
          <a:xfrm>
            <a:off x="11451597" y="20209559"/>
            <a:ext cx="14034183" cy="8420510"/>
          </a:xfrm>
          <a:prstGeom prst="rect">
            <a:avLst/>
          </a:prstGeom>
        </p:spPr>
      </p:pic>
      <p:sp>
        <p:nvSpPr>
          <p:cNvPr id="12" name="TextBox 11">
            <a:extLst>
              <a:ext uri="{FF2B5EF4-FFF2-40B4-BE49-F238E27FC236}">
                <a16:creationId xmlns:a16="http://schemas.microsoft.com/office/drawing/2014/main" id="{E0458047-4F87-175B-78BD-E9D524AC3866}"/>
              </a:ext>
            </a:extLst>
          </p:cNvPr>
          <p:cNvSpPr txBox="1"/>
          <p:nvPr/>
        </p:nvSpPr>
        <p:spPr>
          <a:xfrm>
            <a:off x="11414761" y="10947512"/>
            <a:ext cx="1219200" cy="646331"/>
          </a:xfrm>
          <a:prstGeom prst="rect">
            <a:avLst/>
          </a:prstGeom>
          <a:noFill/>
        </p:spPr>
        <p:txBody>
          <a:bodyPr wrap="square" rtlCol="0">
            <a:spAutoFit/>
          </a:bodyPr>
          <a:lstStyle/>
          <a:p>
            <a:r>
              <a:rPr lang="en-US" sz="3600" dirty="0"/>
              <a:t>C</a:t>
            </a:r>
          </a:p>
        </p:txBody>
      </p:sp>
      <p:sp>
        <p:nvSpPr>
          <p:cNvPr id="13" name="TextBox 12">
            <a:extLst>
              <a:ext uri="{FF2B5EF4-FFF2-40B4-BE49-F238E27FC236}">
                <a16:creationId xmlns:a16="http://schemas.microsoft.com/office/drawing/2014/main" id="{ADFFA3D9-F678-8EF4-370A-29B086F44252}"/>
              </a:ext>
            </a:extLst>
          </p:cNvPr>
          <p:cNvSpPr txBox="1"/>
          <p:nvPr/>
        </p:nvSpPr>
        <p:spPr>
          <a:xfrm>
            <a:off x="11451597" y="20209559"/>
            <a:ext cx="1219200" cy="646331"/>
          </a:xfrm>
          <a:prstGeom prst="rect">
            <a:avLst/>
          </a:prstGeom>
          <a:noFill/>
        </p:spPr>
        <p:txBody>
          <a:bodyPr wrap="square" rtlCol="0">
            <a:spAutoFit/>
          </a:bodyPr>
          <a:lstStyle/>
          <a:p>
            <a:r>
              <a:rPr lang="en-US" sz="3600" dirty="0"/>
              <a:t>D</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768405"/>
            <a:ext cx="1873788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(B)</a:t>
            </a:r>
            <a:r>
              <a:rPr lang="en-US" sz="6000" dirty="0">
                <a:solidFill>
                  <a:schemeClr val="dk1"/>
                </a:solidFill>
              </a:rPr>
              <a:t>. Significant differences between treatments (Tukey post-hoc test, p&lt;0.05) are denoted by the square brackets after each treatment name in the legend.</a:t>
            </a:r>
            <a:endParaRPr sz="6000" dirty="0">
              <a:solidFill>
                <a:schemeClr val="dk1"/>
              </a:solidFill>
            </a:endParaRPr>
          </a:p>
        </p:txBody>
      </p:sp>
      <p:pic>
        <p:nvPicPr>
          <p:cNvPr id="8" name="Picture 7" descr="Chart, box and whisker chart&#10;&#10;Description automatically generated">
            <a:extLst>
              <a:ext uri="{FF2B5EF4-FFF2-40B4-BE49-F238E27FC236}">
                <a16:creationId xmlns:a16="http://schemas.microsoft.com/office/drawing/2014/main" id="{5FFF52C7-275A-69AD-8077-DEC358A58B8C}"/>
              </a:ext>
            </a:extLst>
          </p:cNvPr>
          <p:cNvPicPr>
            <a:picLocks noChangeAspect="1"/>
          </p:cNvPicPr>
          <p:nvPr/>
        </p:nvPicPr>
        <p:blipFill>
          <a:blip r:embed="rId3"/>
          <a:stretch>
            <a:fillRect/>
          </a:stretch>
        </p:blipFill>
        <p:spPr>
          <a:xfrm>
            <a:off x="-91824" y="-1"/>
            <a:ext cx="18737884" cy="26768405"/>
          </a:xfrm>
          <a:prstGeom prst="rect">
            <a:avLst/>
          </a:prstGeom>
        </p:spPr>
      </p:pic>
      <p:sp>
        <p:nvSpPr>
          <p:cNvPr id="9" name="TextBox 8">
            <a:extLst>
              <a:ext uri="{FF2B5EF4-FFF2-40B4-BE49-F238E27FC236}">
                <a16:creationId xmlns:a16="http://schemas.microsoft.com/office/drawing/2014/main" id="{25A84885-9B18-3CB1-FCBB-482E2562842E}"/>
              </a:ext>
            </a:extLst>
          </p:cNvPr>
          <p:cNvSpPr txBox="1"/>
          <p:nvPr/>
        </p:nvSpPr>
        <p:spPr>
          <a:xfrm>
            <a:off x="0" y="0"/>
            <a:ext cx="1219200" cy="1077218"/>
          </a:xfrm>
          <a:prstGeom prst="rect">
            <a:avLst/>
          </a:prstGeom>
          <a:solidFill>
            <a:schemeClr val="bg1"/>
          </a:solidFill>
        </p:spPr>
        <p:txBody>
          <a:bodyPr wrap="square" rtlCol="0">
            <a:spAutoFit/>
          </a:bodyPr>
          <a:lstStyle/>
          <a:p>
            <a:r>
              <a:rPr lang="en-US" sz="6400" dirty="0"/>
              <a:t>A</a:t>
            </a:r>
          </a:p>
        </p:txBody>
      </p:sp>
      <p:sp>
        <p:nvSpPr>
          <p:cNvPr id="14" name="TextBox 13">
            <a:extLst>
              <a:ext uri="{FF2B5EF4-FFF2-40B4-BE49-F238E27FC236}">
                <a16:creationId xmlns:a16="http://schemas.microsoft.com/office/drawing/2014/main" id="{4323B8FE-85CB-D6D5-B634-1F4325C6363C}"/>
              </a:ext>
            </a:extLst>
          </p:cNvPr>
          <p:cNvSpPr txBox="1"/>
          <p:nvPr/>
        </p:nvSpPr>
        <p:spPr>
          <a:xfrm>
            <a:off x="17930" y="12899380"/>
            <a:ext cx="1219200" cy="1077218"/>
          </a:xfrm>
          <a:prstGeom prst="rect">
            <a:avLst/>
          </a:prstGeom>
          <a:solidFill>
            <a:schemeClr val="bg1"/>
          </a:solidFill>
        </p:spPr>
        <p:txBody>
          <a:bodyPr wrap="square" rtlCol="0">
            <a:spAutoFit/>
          </a:bodyPr>
          <a:lstStyle/>
          <a:p>
            <a:r>
              <a:rPr lang="en-US" sz="6400" dirty="0"/>
              <a:t>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456907"/>
            <a:ext cx="27547529" cy="451383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Non-metric multidimensional scaling of microbial community samples using Unifrac distances derived from 16S amplicon data </a:t>
            </a:r>
            <a:r>
              <a:rPr lang="en" sz="2600" b="1" dirty="0">
                <a:solidFill>
                  <a:schemeClr val="dk1"/>
                </a:solidFill>
              </a:rPr>
              <a:t>(A)</a:t>
            </a:r>
            <a:r>
              <a:rPr lang="en" sz="2600" dirty="0">
                <a:solidFill>
                  <a:schemeClr val="dk1"/>
                </a:solidFill>
              </a:rPr>
              <a:t>. A dashed ellipse denotes the 3 coral stress treatments while a solid ellipse denotes the coral Control treatment.  </a:t>
            </a:r>
            <a:r>
              <a:rPr lang="en-US" sz="2600" dirty="0">
                <a:solidFill>
                  <a:schemeClr val="dk1"/>
                </a:solidFill>
              </a:rPr>
              <a:t>Two-way heatmap of the most abundant bacterial families in each treatment </a:t>
            </a:r>
            <a:r>
              <a:rPr lang="en-US" sz="2600" b="1" dirty="0">
                <a:solidFill>
                  <a:schemeClr val="dk1"/>
                </a:solidFill>
              </a:rPr>
              <a:t>(B)</a:t>
            </a:r>
            <a:r>
              <a:rPr lang="en-US" sz="2600" dirty="0">
                <a:solidFill>
                  <a:schemeClr val="dk1"/>
                </a:solidFill>
              </a:rPr>
              <a: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 sz="2600" dirty="0">
                <a:solidFill>
                  <a:schemeClr val="dk1"/>
                </a:solidFill>
              </a:rPr>
              <a:t>Visualization of the 31 OTUs determined to be significantly differentialy abudant (DA) compared to Control samples by DESEq2 </a:t>
            </a:r>
            <a:r>
              <a:rPr lang="en" sz="2600" b="1" dirty="0">
                <a:solidFill>
                  <a:schemeClr val="dk1"/>
                </a:solidFill>
              </a:rPr>
              <a:t>(C)</a:t>
            </a:r>
            <a:r>
              <a:rPr lang="en" sz="2600" dirty="0">
                <a:solidFill>
                  <a:schemeClr val="dk1"/>
                </a:solidFill>
              </a:rPr>
              <a:t>.</a:t>
            </a:r>
            <a:r>
              <a:rPr lang="en" sz="2600" b="1" dirty="0">
                <a:solidFill>
                  <a:schemeClr val="dk1"/>
                </a:solidFill>
              </a:rPr>
              <a:t> </a:t>
            </a:r>
            <a:r>
              <a:rPr lang="en" sz="2600" dirty="0">
                <a:solidFill>
                  <a:schemeClr val="dk1"/>
                </a:solidFill>
              </a:rPr>
              <a:t>Dotplot of the log2 fold-change values for the 31 significantly DA OTUs in the 3 coral stress treatments. Each dot represents a given OTU in a given treatment. Dot height on the y-axis and color correspond to l2fc values. Error bars depict the standard error of each l2fc value calculated by DESEq2. Dot size corresponds to mean raw abundance. Each OTU is labeled according to its class, family, and Genus_OTUNumber on the x axis. Astrices denote a significantly DA ASV in a given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diagram&#10;&#10;Description automatically generated">
            <a:extLst>
              <a:ext uri="{FF2B5EF4-FFF2-40B4-BE49-F238E27FC236}">
                <a16:creationId xmlns:a16="http://schemas.microsoft.com/office/drawing/2014/main" id="{347AEA1D-D34A-0A04-1D86-C4BBC7646330}"/>
              </a:ext>
            </a:extLst>
          </p:cNvPr>
          <p:cNvPicPr>
            <a:picLocks noChangeAspect="1"/>
          </p:cNvPicPr>
          <p:nvPr/>
        </p:nvPicPr>
        <p:blipFill>
          <a:blip r:embed="rId2"/>
          <a:stretch>
            <a:fillRect/>
          </a:stretch>
        </p:blipFill>
        <p:spPr>
          <a:xfrm>
            <a:off x="0" y="0"/>
            <a:ext cx="19293840" cy="14291733"/>
          </a:xfrm>
          <a:prstGeom prst="rect">
            <a:avLst/>
          </a:prstGeom>
        </p:spPr>
      </p:pic>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US" sz="4400" dirty="0">
                <a:solidFill>
                  <a:schemeClr val="dk1"/>
                </a:solidFill>
              </a:rPr>
              <a:t>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pic>
        <p:nvPicPr>
          <p:cNvPr id="6" name="Picture 5" descr="Chart, scatter chart&#10;&#10;Description automatically generated">
            <a:extLst>
              <a:ext uri="{FF2B5EF4-FFF2-40B4-BE49-F238E27FC236}">
                <a16:creationId xmlns:a16="http://schemas.microsoft.com/office/drawing/2014/main" id="{463F4B5E-0362-78F3-3C5A-045CA7FC801D}"/>
              </a:ext>
            </a:extLst>
          </p:cNvPr>
          <p:cNvPicPr>
            <a:picLocks noChangeAspect="1"/>
          </p:cNvPicPr>
          <p:nvPr/>
        </p:nvPicPr>
        <p:blipFill>
          <a:blip r:embed="rId3"/>
          <a:stretch>
            <a:fillRect/>
          </a:stretch>
        </p:blipFill>
        <p:spPr>
          <a:xfrm>
            <a:off x="712086" y="13482786"/>
            <a:ext cx="16219062" cy="9911649"/>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descr="A picture containing chart&#10;&#10;Description automatically generated">
            <a:extLst>
              <a:ext uri="{FF2B5EF4-FFF2-40B4-BE49-F238E27FC236}">
                <a16:creationId xmlns:a16="http://schemas.microsoft.com/office/drawing/2014/main" id="{3B6DEF98-AC16-C961-B612-9916F9D6840E}"/>
              </a:ext>
            </a:extLst>
          </p:cNvPr>
          <p:cNvPicPr>
            <a:picLocks noChangeAspect="1"/>
          </p:cNvPicPr>
          <p:nvPr/>
        </p:nvPicPr>
        <p:blipFill>
          <a:blip r:embed="rId2"/>
          <a:stretch>
            <a:fillRect/>
          </a:stretch>
        </p:blipFill>
        <p:spPr>
          <a:xfrm>
            <a:off x="0" y="0"/>
            <a:ext cx="27432000" cy="22364700"/>
          </a:xfrm>
          <a:prstGeom prst="rect">
            <a:avLst/>
          </a:prstGeom>
        </p:spPr>
      </p:pic>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5F639E6E-6831-DBDE-82E8-68901663AB4B}"/>
              </a:ext>
            </a:extLst>
          </p:cNvPr>
          <p:cNvPicPr>
            <a:picLocks noChangeAspect="1"/>
          </p:cNvPicPr>
          <p:nvPr/>
        </p:nvPicPr>
        <p:blipFill>
          <a:blip r:embed="rId3"/>
          <a:stretch>
            <a:fillRect/>
          </a:stretch>
        </p:blipFill>
        <p:spPr>
          <a:xfrm>
            <a:off x="0" y="0"/>
            <a:ext cx="27432000" cy="167640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15941</TotalTime>
  <Words>1324</Words>
  <Application>Microsoft Office PowerPoint</Application>
  <PresentationFormat>Custom</PresentationFormat>
  <Paragraphs>29</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88</cp:revision>
  <dcterms:modified xsi:type="dcterms:W3CDTF">2023-02-16T01:56:14Z</dcterms:modified>
</cp:coreProperties>
</file>